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4" r:id="rId4"/>
    <p:sldId id="260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42" d="100"/>
          <a:sy n="42" d="100"/>
        </p:scale>
        <p:origin x="2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E73B-4D32-2844-8A1B-BD35B97CA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4AE3-49A1-5647-96E9-32734336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CC18C-D744-AC4E-9452-68D8E449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1956B-5580-124D-97F1-0EBA9392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F2AB8-B0A5-6442-8488-7B71AD4C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A497-1710-5144-A928-C3489B6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19248-07F2-2940-B2D2-9E267060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0C7B3-EFC9-524B-AB09-2B6D29421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22C6-17FA-404F-B2ED-3633E134B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F86CF-BC92-0540-996D-D98DD6D1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AE3AD-C700-3940-B571-3FEB77E56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194-8B23-E146-85E4-111E7117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E34A-3443-8B40-89AD-DEBC3182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065C4-A278-7F4C-BC8B-98D2006F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6282-69C7-AB4A-B894-D93245E0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6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137F-FF47-E644-95FA-050045D3F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F450-CC20-3E43-A7D1-C1D6F7D9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0C93-CED7-0E43-9B7A-6825655D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7A103-C0E1-154F-9E8C-177F3CDC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BB8DA-CB5C-3543-B7B1-C748ED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1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B31A-59A3-A84F-B49B-458AE2EF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DC31B-01C9-0E4F-8BD8-4D01D9C10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01A0B-4112-0C45-AAC8-F8CBE133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57EB7-4304-234E-877E-00460B38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FE5-65D8-CA4C-9EA4-567A2BAE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1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B6E9-F890-F64B-868D-14BF8D70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47B-5133-844D-A0B4-669A2F448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D091F-58C9-2946-B89A-545B381D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A801D-331D-4243-8AB7-4C69DA6F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C7177-DFD7-9F41-913C-8E65A1EA9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51B58-3247-AD4A-AFAF-D1613F3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4729-ABFB-7F4F-8969-438558BF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937-CA8F-D24B-91FD-52FD1A7B4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CE541-BDB5-1744-B2E5-02EC371B2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C83AA-DDB5-BF4F-BBD8-60CF8203B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CD754-1A47-BA41-A4B9-810545F05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76D8-BC46-B24D-968B-34098039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1BF450-7392-114B-8005-B61A557B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07032-F94E-DA45-8A0D-9FA3C594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0060-E162-CD4F-B83A-63DBDC7A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D9A72-FE30-D841-8ABB-6B86572C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CA52-3BC8-034F-AED8-87E44587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0A907-5043-0F4F-A15C-33903F9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9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8898-8C54-7844-9B5E-4C8680B8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067A5-6477-8043-A7B4-6A62B12D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3D45-02F3-7E43-AA45-2AF6C92D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39BA-4F81-B14C-8024-995BBE45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986D-5AA7-A042-9FB8-C5845917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43B3F-5221-9F46-9C6A-72DAA8E68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87944-E926-CE49-96F7-5ABBABF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EE8-0AB9-B342-9188-A2652187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99EBF-6C76-2740-B887-CEDE2ACC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1DD5-6EBF-A44A-A4B8-1563CB8B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F500B-9646-B145-A731-513A65F82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2424-996A-3F4E-8AED-D8DEFEE5B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EEDE6-B642-E241-85D9-0E91836A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4B0F-3C4E-2940-B215-9A45B8A9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AC46B-A1D7-B346-9FB5-A6920B05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178D4-5893-464F-8B17-F4903E1E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62B4E-7CB0-BC41-9B42-7E287D13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CD8C-9BB1-E046-B6B0-65228AF88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9AB0D-168B-0548-8533-5900AE614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FF5CC-7F9A-E445-992A-6269914F2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File:English_letter_frequency_(frequency).sv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Gencyber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Grizzly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2.4—Cryptanalysis and Keys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Cipher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E2A02CC-3D1C-4DF8-9782-14B90BA6C4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370800"/>
              </p:ext>
            </p:extLst>
          </p:nvPr>
        </p:nvGraphicFramePr>
        <p:xfrm>
          <a:off x="3041410" y="2335870"/>
          <a:ext cx="8128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91349937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528184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5336020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2122051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45039501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8236295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18754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6417162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564134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608948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40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73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27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79828"/>
                  </a:ext>
                </a:extLst>
              </a:tr>
            </a:tbl>
          </a:graphicData>
        </a:graphic>
      </p:graphicFrame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7E91E4B4-F6F6-48A5-8917-78E7B91BD8DE}"/>
              </a:ext>
            </a:extLst>
          </p:cNvPr>
          <p:cNvSpPr/>
          <p:nvPr/>
        </p:nvSpPr>
        <p:spPr>
          <a:xfrm>
            <a:off x="361839" y="3183835"/>
            <a:ext cx="1786380" cy="397565"/>
          </a:xfrm>
          <a:prstGeom prst="wedgeRectCallout">
            <a:avLst>
              <a:gd name="adj1" fmla="val 96898"/>
              <a:gd name="adj2" fmla="val 2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D0F16EFB-C6F9-4CFD-8935-1303473F443F}"/>
              </a:ext>
            </a:extLst>
          </p:cNvPr>
          <p:cNvSpPr/>
          <p:nvPr/>
        </p:nvSpPr>
        <p:spPr>
          <a:xfrm>
            <a:off x="219949" y="2353469"/>
            <a:ext cx="1786380" cy="397565"/>
          </a:xfrm>
          <a:prstGeom prst="wedgeRectCallout">
            <a:avLst>
              <a:gd name="adj1" fmla="val 96898"/>
              <a:gd name="adj2" fmla="val 2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5DED0D77-94D0-468B-9408-439E926BA595}"/>
              </a:ext>
            </a:extLst>
          </p:cNvPr>
          <p:cNvSpPr/>
          <p:nvPr/>
        </p:nvSpPr>
        <p:spPr>
          <a:xfrm>
            <a:off x="361839" y="3896139"/>
            <a:ext cx="1786380" cy="397565"/>
          </a:xfrm>
          <a:prstGeom prst="wedgeRectCallout">
            <a:avLst>
              <a:gd name="adj1" fmla="val 96898"/>
              <a:gd name="adj2" fmla="val 210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cipher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8D9FD4B6-10BC-4435-B705-AA0331AEB200}"/>
              </a:ext>
            </a:extLst>
          </p:cNvPr>
          <p:cNvSpPr/>
          <p:nvPr/>
        </p:nvSpPr>
        <p:spPr>
          <a:xfrm>
            <a:off x="3480216" y="1724784"/>
            <a:ext cx="604104" cy="401777"/>
          </a:xfrm>
          <a:prstGeom prst="wedgeRectCallout">
            <a:avLst>
              <a:gd name="adj1" fmla="val -49807"/>
              <a:gd name="adj2" fmla="val 1190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C653A41B-15D7-4CAB-8ACB-1EABE13EEF4B}"/>
              </a:ext>
            </a:extLst>
          </p:cNvPr>
          <p:cNvSpPr/>
          <p:nvPr/>
        </p:nvSpPr>
        <p:spPr>
          <a:xfrm>
            <a:off x="3520632" y="2943660"/>
            <a:ext cx="454646" cy="295048"/>
          </a:xfrm>
          <a:prstGeom prst="wedgeRectCallout">
            <a:avLst>
              <a:gd name="adj1" fmla="val -49807"/>
              <a:gd name="adj2" fmla="val 1190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6" name="Speech Bubble: Rectangle 15">
            <a:extLst>
              <a:ext uri="{FF2B5EF4-FFF2-40B4-BE49-F238E27FC236}">
                <a16:creationId xmlns:a16="http://schemas.microsoft.com/office/drawing/2014/main" id="{762377E1-DEF7-4AF4-BEFF-078A5AD48607}"/>
              </a:ext>
            </a:extLst>
          </p:cNvPr>
          <p:cNvSpPr/>
          <p:nvPr/>
        </p:nvSpPr>
        <p:spPr>
          <a:xfrm>
            <a:off x="3447374" y="4540935"/>
            <a:ext cx="604104" cy="401777"/>
          </a:xfrm>
          <a:prstGeom prst="wedgeRectCallout">
            <a:avLst>
              <a:gd name="adj1" fmla="val -32148"/>
              <a:gd name="adj2" fmla="val -1351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30353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Cipher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D721195-3413-4747-86A0-E4FFC05A6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2160" y="1539240"/>
            <a:ext cx="9784080" cy="49536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ciphor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encrypt the plain_text1.txt message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ciphor.py –f plain_text1.txt –k &lt;key&gt; -e –o cipher.txt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following keys: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= “b”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= “cat”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“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abcdef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“Super Fun Time”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“Reckless Alpine Alpha Gets Frostbite”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 at the stats of the cipher text each time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find anything in the cipher texts that helps you decrypt it?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about if the message is “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aaaaaaaaaaaaaaaaaaaaaaaa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””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082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Cycles in Key Ciphers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E2A02CC-3D1C-4DF8-9782-14B90BA6C4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60680"/>
              </p:ext>
            </p:extLst>
          </p:nvPr>
        </p:nvGraphicFramePr>
        <p:xfrm>
          <a:off x="3041410" y="2335870"/>
          <a:ext cx="8128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91349937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528184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5336020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2122051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45039501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8236295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18754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6417162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564134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608948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73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27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79828"/>
                  </a:ext>
                </a:extLst>
              </a:tr>
            </a:tbl>
          </a:graphicData>
        </a:graphic>
      </p:graphicFrame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162111CB-A7AE-4352-A6E8-D2D67F0DC5E9}"/>
              </a:ext>
            </a:extLst>
          </p:cNvPr>
          <p:cNvSpPr/>
          <p:nvPr/>
        </p:nvSpPr>
        <p:spPr>
          <a:xfrm>
            <a:off x="293880" y="1996440"/>
            <a:ext cx="2045175" cy="1325563"/>
          </a:xfrm>
          <a:prstGeom prst="wedgeRectCallout">
            <a:avLst>
              <a:gd name="adj1" fmla="val 68587"/>
              <a:gd name="adj2" fmla="val 464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If the key is shorter than the message, then cycles develop!</a:t>
            </a:r>
          </a:p>
        </p:txBody>
      </p:sp>
    </p:spTree>
    <p:extLst>
      <p:ext uri="{BB962C8B-B14F-4D97-AF65-F5344CB8AC3E}">
        <p14:creationId xmlns:p14="http://schemas.microsoft.com/office/powerpoint/2010/main" val="323836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 in Key Ciphers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5B25CD-94B6-4B77-B2F6-DA86DBF122D6}"/>
              </a:ext>
            </a:extLst>
          </p:cNvPr>
          <p:cNvSpPr/>
          <p:nvPr/>
        </p:nvSpPr>
        <p:spPr>
          <a:xfrm>
            <a:off x="1371600" y="2638697"/>
            <a:ext cx="9982200" cy="1750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What might be some other weaknesses in Key Ciphers?</a:t>
            </a:r>
          </a:p>
        </p:txBody>
      </p:sp>
    </p:spTree>
    <p:extLst>
      <p:ext uri="{BB962C8B-B14F-4D97-AF65-F5344CB8AC3E}">
        <p14:creationId xmlns:p14="http://schemas.microsoft.com/office/powerpoint/2010/main" val="2616783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 in Key Ciphers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3799E42-E677-4EB2-94E8-DDE25F9D9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2160" y="1539240"/>
            <a:ext cx="9784080" cy="12635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Cycles (i.e. just multiple Caesar ciphers)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keys!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170E28-4DCF-4E06-9178-A8134564B58B}"/>
              </a:ext>
            </a:extLst>
          </p:cNvPr>
          <p:cNvSpPr/>
          <p:nvPr/>
        </p:nvSpPr>
        <p:spPr>
          <a:xfrm>
            <a:off x="1371600" y="2638697"/>
            <a:ext cx="9982200" cy="1750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What would you do to secure these risks? Try to come up with a brief plan.</a:t>
            </a:r>
          </a:p>
        </p:txBody>
      </p:sp>
    </p:spTree>
    <p:extLst>
      <p:ext uri="{BB962C8B-B14F-4D97-AF65-F5344CB8AC3E}">
        <p14:creationId xmlns:p14="http://schemas.microsoft.com/office/powerpoint/2010/main" val="3168063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3799E42-E677-4EB2-94E8-DDE25F9D9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3034" y="1831513"/>
            <a:ext cx="9784080" cy="35786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Caesar Cipher is a very flawed encryption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analysis can defeat it quickly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key cipher adds more protection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the length of the key can cause problems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Further, distribution of keys is also problematic.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you think would be the 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perfect key?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93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this?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2554472" y="2930445"/>
            <a:ext cx="78746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wklv</a:t>
            </a:r>
            <a:r>
              <a:rPr lang="en-US" sz="4400" dirty="0">
                <a:solidFill>
                  <a:schemeClr val="bg1"/>
                </a:solidFill>
              </a:rPr>
              <a:t> lv pb </a:t>
            </a:r>
            <a:r>
              <a:rPr lang="en-US" sz="4400" dirty="0" err="1">
                <a:solidFill>
                  <a:schemeClr val="bg1"/>
                </a:solidFill>
              </a:rPr>
              <a:t>vxshu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vhfuhw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phvvdjh</a:t>
            </a:r>
            <a:r>
              <a:rPr lang="en-US" sz="4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31B5E275-8D40-460F-94B5-34170CA741C6}"/>
              </a:ext>
            </a:extLst>
          </p:cNvPr>
          <p:cNvSpPr/>
          <p:nvPr/>
        </p:nvSpPr>
        <p:spPr>
          <a:xfrm>
            <a:off x="7114308" y="4326511"/>
            <a:ext cx="3032515" cy="879182"/>
          </a:xfrm>
          <a:prstGeom prst="wedgeRectCallout">
            <a:avLst>
              <a:gd name="adj1" fmla="val -49125"/>
              <a:gd name="adj2" fmla="val -1262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Given this message encrypted with a Caesar Cipher, how might you decrypt it?</a:t>
            </a: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Deciphered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2578661" y="4493523"/>
            <a:ext cx="75681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this is my super secret message!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A651D9-3274-4599-A051-EA24249A63F1}"/>
              </a:ext>
            </a:extLst>
          </p:cNvPr>
          <p:cNvSpPr/>
          <p:nvPr/>
        </p:nvSpPr>
        <p:spPr>
          <a:xfrm>
            <a:off x="2401225" y="2659559"/>
            <a:ext cx="78746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wklv</a:t>
            </a:r>
            <a:r>
              <a:rPr lang="en-US" sz="4400" dirty="0">
                <a:solidFill>
                  <a:schemeClr val="bg1"/>
                </a:solidFill>
              </a:rPr>
              <a:t> lv pb </a:t>
            </a:r>
            <a:r>
              <a:rPr lang="en-US" sz="4400" dirty="0" err="1">
                <a:solidFill>
                  <a:schemeClr val="bg1"/>
                </a:solidFill>
              </a:rPr>
              <a:t>vxshu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vhfuhw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phvvdjh</a:t>
            </a:r>
            <a:r>
              <a:rPr lang="en-US" sz="4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9CC201-2364-4FBC-BCAA-15E7AA3831D7}"/>
              </a:ext>
            </a:extLst>
          </p:cNvPr>
          <p:cNvSpPr txBox="1"/>
          <p:nvPr/>
        </p:nvSpPr>
        <p:spPr>
          <a:xfrm>
            <a:off x="5763568" y="3837775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Shift of 3</a:t>
            </a:r>
          </a:p>
        </p:txBody>
      </p:sp>
    </p:spTree>
    <p:extLst>
      <p:ext uri="{BB962C8B-B14F-4D97-AF65-F5344CB8AC3E}">
        <p14:creationId xmlns:p14="http://schemas.microsoft.com/office/powerpoint/2010/main" val="70482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of a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good cipher tries to make the ciphered text unrecognizable!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Ciphers only cover up some of the information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Cryptanalysis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art (and science) of deciphering ciphers.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0B24F43D-7235-433E-AEB2-ADECED1AF55D}"/>
              </a:ext>
            </a:extLst>
          </p:cNvPr>
          <p:cNvSpPr/>
          <p:nvPr/>
        </p:nvSpPr>
        <p:spPr>
          <a:xfrm>
            <a:off x="1828800" y="3263792"/>
            <a:ext cx="7143750" cy="91555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What might be a good way to decipher a Caesar cipher?</a:t>
            </a:r>
          </a:p>
        </p:txBody>
      </p:sp>
    </p:spTree>
    <p:extLst>
      <p:ext uri="{BB962C8B-B14F-4D97-AF65-F5344CB8AC3E}">
        <p14:creationId xmlns:p14="http://schemas.microsoft.com/office/powerpoint/2010/main" val="3760708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076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Letter Frequencies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DA1D39-2772-4062-8F63-8516C5F94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529687" y="1141539"/>
            <a:ext cx="7764133" cy="52659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86689C-31FE-4976-963D-6F8E3CEC347C}"/>
              </a:ext>
            </a:extLst>
          </p:cNvPr>
          <p:cNvSpPr txBox="1"/>
          <p:nvPr/>
        </p:nvSpPr>
        <p:spPr>
          <a:xfrm>
            <a:off x="0" y="6646399"/>
            <a:ext cx="25908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hlinkClick r:id="rId4" tooltip="https://en.wikipedia.org/wiki/File:English_letter_frequency_(frequency).svg"/>
              </a:rPr>
              <a:t>This Photo</a:t>
            </a:r>
            <a:r>
              <a:rPr lang="en-US" sz="700" dirty="0"/>
              <a:t> by Unknown Author is licensed under </a:t>
            </a:r>
            <a:r>
              <a:rPr lang="en-US" sz="700" dirty="0">
                <a:hlinkClick r:id="rId5" tooltip="https://creativecommons.org/licenses/by-sa/3.0/"/>
              </a:rPr>
              <a:t>CC BY-SA</a:t>
            </a:r>
            <a:endParaRPr lang="en-US" sz="7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924A50C0-F2B7-4C47-9AE3-C1FCC0B36C92}"/>
              </a:ext>
            </a:extLst>
          </p:cNvPr>
          <p:cNvSpPr/>
          <p:nvPr/>
        </p:nvSpPr>
        <p:spPr>
          <a:xfrm>
            <a:off x="9114971" y="1872343"/>
            <a:ext cx="2380343" cy="667657"/>
          </a:xfrm>
          <a:prstGeom prst="wedgeRectCallout">
            <a:avLst>
              <a:gd name="adj1" fmla="val -71443"/>
              <a:gd name="adj2" fmla="val 1266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Specifically for English</a:t>
            </a:r>
          </a:p>
        </p:txBody>
      </p:sp>
    </p:spTree>
    <p:extLst>
      <p:ext uri="{BB962C8B-B14F-4D97-AF65-F5344CB8AC3E}">
        <p14:creationId xmlns:p14="http://schemas.microsoft.com/office/powerpoint/2010/main" val="35007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727" y="365125"/>
            <a:ext cx="10515600" cy="104076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Letter Frequencies for ciphered_message1.txt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199825-5ADA-4F23-9364-E2CDDB4EB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00" y="175555"/>
            <a:ext cx="6401178" cy="631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001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Decrypt the Cipher Game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649C8A-15F3-4EE1-A134-813E924001F4}"/>
              </a:ext>
            </a:extLst>
          </p:cNvPr>
          <p:cNvSpPr txBox="1"/>
          <p:nvPr/>
        </p:nvSpPr>
        <p:spPr>
          <a:xfrm>
            <a:off x="1690184" y="2660312"/>
            <a:ext cx="8659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Use </a:t>
            </a:r>
            <a:r>
              <a:rPr lang="en-US" sz="2800" dirty="0" err="1">
                <a:solidFill>
                  <a:schemeClr val="bg1"/>
                </a:solidFill>
              </a:rPr>
              <a:t>Ciphor</a:t>
            </a:r>
            <a:r>
              <a:rPr lang="en-US" sz="2800" dirty="0">
                <a:solidFill>
                  <a:schemeClr val="bg1"/>
                </a:solidFill>
              </a:rPr>
              <a:t> to decrypt the ciphered messages. Each Team gets 1 point for each correctly decrypted </a:t>
            </a:r>
            <a:r>
              <a:rPr lang="en-US" sz="2800">
                <a:solidFill>
                  <a:schemeClr val="bg1"/>
                </a:solidFill>
              </a:rPr>
              <a:t>message.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874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Caesar Cipher is Vulnerable to Letter Frequencies and Brute Force!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8F328B-51F6-4966-B650-543060610A4C}"/>
              </a:ext>
            </a:extLst>
          </p:cNvPr>
          <p:cNvSpPr/>
          <p:nvPr/>
        </p:nvSpPr>
        <p:spPr>
          <a:xfrm>
            <a:off x="1371600" y="2638697"/>
            <a:ext cx="9982200" cy="1750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What might we change to the Caesar Cipher that would make it better?</a:t>
            </a:r>
          </a:p>
        </p:txBody>
      </p:sp>
    </p:spTree>
    <p:extLst>
      <p:ext uri="{BB962C8B-B14F-4D97-AF65-F5344CB8AC3E}">
        <p14:creationId xmlns:p14="http://schemas.microsoft.com/office/powerpoint/2010/main" val="95938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458</Words>
  <Application>Microsoft Office PowerPoint</Application>
  <PresentationFormat>Widescreen</PresentationFormat>
  <Paragraphs>114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Gencyber Grizzly Summer Institute</vt:lpstr>
      <vt:lpstr>What’s this?</vt:lpstr>
      <vt:lpstr>Deciphered</vt:lpstr>
      <vt:lpstr>Quality of a Cipher</vt:lpstr>
      <vt:lpstr>Cryptanalysis</vt:lpstr>
      <vt:lpstr>Letter Frequencies</vt:lpstr>
      <vt:lpstr>Letter Frequencies for ciphered_message1.txt</vt:lpstr>
      <vt:lpstr>Decrypt the Cipher Game</vt:lpstr>
      <vt:lpstr>The Caesar Cipher is Vulnerable to Letter Frequencies and Brute Force!</vt:lpstr>
      <vt:lpstr>Key Cipher</vt:lpstr>
      <vt:lpstr>Key Cipher</vt:lpstr>
      <vt:lpstr>Cycles in Key Ciphers</vt:lpstr>
      <vt:lpstr>Weaknesses in Key Ciphers</vt:lpstr>
      <vt:lpstr>Weaknesses in Key Ciphers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>Haar, Kayla</dc:creator>
  <cp:lastModifiedBy>Valgenti, Victor</cp:lastModifiedBy>
  <cp:revision>26</cp:revision>
  <dcterms:created xsi:type="dcterms:W3CDTF">2019-08-23T02:14:23Z</dcterms:created>
  <dcterms:modified xsi:type="dcterms:W3CDTF">2021-06-03T17:05:51Z</dcterms:modified>
</cp:coreProperties>
</file>

<file path=docProps/thumbnail.jpeg>
</file>